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94" r:id="rId7"/>
    <p:sldId id="262" r:id="rId8"/>
    <p:sldId id="275" r:id="rId9"/>
    <p:sldId id="263" r:id="rId10"/>
    <p:sldId id="277" r:id="rId11"/>
    <p:sldId id="285" r:id="rId12"/>
    <p:sldId id="287" r:id="rId13"/>
    <p:sldId id="276" r:id="rId14"/>
    <p:sldId id="295" r:id="rId15"/>
    <p:sldId id="281" r:id="rId16"/>
    <p:sldId id="273" r:id="rId17"/>
    <p:sldId id="274" r:id="rId18"/>
    <p:sldId id="282" r:id="rId19"/>
    <p:sldId id="288" r:id="rId20"/>
    <p:sldId id="292" r:id="rId21"/>
    <p:sldId id="290" r:id="rId22"/>
  </p:sldIdLst>
  <p:sldSz cx="11704638" cy="8778875"/>
  <p:notesSz cx="8778875" cy="11704638"/>
  <p:embeddedFontLst>
    <p:embeddedFont>
      <p:font typeface="맑은 고딕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D2EB"/>
    <a:srgbClr val="8FAADC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12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454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10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46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3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6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27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8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38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78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5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54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0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01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6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807" y="5584412"/>
            <a:ext cx="8397907" cy="221284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583" y="241030"/>
            <a:ext cx="9694355" cy="154533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921" y="1230154"/>
            <a:ext cx="8394335" cy="3030665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340" y="3160395"/>
            <a:ext cx="10831640" cy="30306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b="50419"/>
          <a:stretch/>
        </p:blipFill>
        <p:spPr>
          <a:xfrm>
            <a:off x="875347" y="2144914"/>
            <a:ext cx="9953625" cy="513346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15121" y="6442401"/>
            <a:ext cx="58515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K</a:t>
            </a:r>
            <a:r>
              <a:rPr lang="ko-KR" altLang="en-US" dirty="0">
                <a:solidFill>
                  <a:schemeClr val="bg1"/>
                </a:solidFill>
              </a:rPr>
              <a:t>afka에서 데이터를 보내고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spark structured streaming에서 받아서 </a:t>
            </a:r>
            <a:r>
              <a:rPr lang="en-US" altLang="ko-KR" dirty="0">
                <a:solidFill>
                  <a:schemeClr val="bg1"/>
                </a:solidFill>
              </a:rPr>
              <a:t>HDFS</a:t>
            </a:r>
            <a:r>
              <a:rPr lang="ko-KR" altLang="en-US" dirty="0">
                <a:solidFill>
                  <a:schemeClr val="bg1"/>
                </a:solidFill>
              </a:rPr>
              <a:t>에 저장 </a:t>
            </a:r>
          </a:p>
        </p:txBody>
      </p:sp>
      <p:pic>
        <p:nvPicPr>
          <p:cNvPr id="10" name="Object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693" y="904375"/>
            <a:ext cx="4147090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8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56" y="2136090"/>
            <a:ext cx="11363325" cy="5943600"/>
          </a:xfrm>
          <a:prstGeom prst="rect">
            <a:avLst/>
          </a:prstGeom>
        </p:spPr>
      </p:pic>
      <p:pic>
        <p:nvPicPr>
          <p:cNvPr id="10" name="Object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04375"/>
            <a:ext cx="7288054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" y="1938715"/>
            <a:ext cx="11696700" cy="6219825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68" y="819276"/>
            <a:ext cx="4175236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47" y="2955934"/>
            <a:ext cx="11176426" cy="3009437"/>
          </a:xfrm>
          <a:prstGeom prst="rect">
            <a:avLst/>
          </a:prstGeom>
          <a:ln>
            <a:solidFill>
              <a:srgbClr val="B5D2EB"/>
            </a:solidFill>
          </a:ln>
        </p:spPr>
      </p:pic>
      <p:pic>
        <p:nvPicPr>
          <p:cNvPr id="10" name="Object 10" descr="preencoded.png"/>
          <p:cNvPicPr>
            <a:picLocks noChangeAspect="1"/>
          </p:cNvPicPr>
          <p:nvPr/>
        </p:nvPicPr>
        <p:blipFill rotWithShape="1">
          <a:blip r:embed="rId7"/>
          <a:srcRect r="28633" b="51709"/>
          <a:stretch/>
        </p:blipFill>
        <p:spPr>
          <a:xfrm>
            <a:off x="757544" y="1143858"/>
            <a:ext cx="3553200" cy="103328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 rotWithShape="1">
          <a:blip r:embed="rId7"/>
          <a:srcRect t="52410"/>
          <a:stretch/>
        </p:blipFill>
        <p:spPr>
          <a:xfrm>
            <a:off x="-87085" y="2177140"/>
            <a:ext cx="4978765" cy="1018277"/>
          </a:xfrm>
          <a:prstGeom prst="rect">
            <a:avLst/>
          </a:prstGeom>
        </p:spPr>
      </p:pic>
      <p:pic>
        <p:nvPicPr>
          <p:cNvPr id="9" name="Object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6896" y="5969630"/>
            <a:ext cx="4373477" cy="121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63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87" y="1899769"/>
            <a:ext cx="8210550" cy="6219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637" y="2161706"/>
            <a:ext cx="5867400" cy="5695950"/>
          </a:xfrm>
          <a:prstGeom prst="rect">
            <a:avLst/>
          </a:prstGeom>
        </p:spPr>
      </p:pic>
      <p:pic>
        <p:nvPicPr>
          <p:cNvPr id="10" name="Object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570" y="739536"/>
            <a:ext cx="6200489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3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2475727"/>
            <a:ext cx="9648825" cy="4419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53113" y="5677504"/>
            <a:ext cx="58515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Hadoop</a:t>
            </a:r>
            <a:r>
              <a:rPr lang="en-US" altLang="ko-KR" dirty="0">
                <a:solidFill>
                  <a:schemeClr val="bg1"/>
                </a:solidFill>
              </a:rPr>
              <a:t> Spark Container, Kafka Container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모두 </a:t>
            </a:r>
            <a:r>
              <a:rPr lang="en-US" altLang="ko-KR" dirty="0">
                <a:solidFill>
                  <a:schemeClr val="bg1"/>
                </a:solidFill>
              </a:rPr>
              <a:t>SSH</a:t>
            </a:r>
            <a:r>
              <a:rPr lang="ko-KR" altLang="en-US" dirty="0">
                <a:solidFill>
                  <a:schemeClr val="bg1"/>
                </a:solidFill>
              </a:rPr>
              <a:t> 통신을 통해서 데이터를 주고 받아서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분산 환경을 구축</a:t>
            </a:r>
          </a:p>
        </p:txBody>
      </p:sp>
      <p:pic>
        <p:nvPicPr>
          <p:cNvPr id="8" name="Object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700" y="972062"/>
            <a:ext cx="4147090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8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835" r="703"/>
          <a:stretch/>
        </p:blipFill>
        <p:spPr>
          <a:xfrm>
            <a:off x="186116" y="2448182"/>
            <a:ext cx="11332088" cy="4772293"/>
          </a:xfrm>
          <a:prstGeom prst="rect">
            <a:avLst/>
          </a:prstGeom>
        </p:spPr>
      </p:pic>
      <p:pic>
        <p:nvPicPr>
          <p:cNvPr id="7" name="Object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21" y="1045226"/>
            <a:ext cx="4147090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8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r="862"/>
          <a:stretch/>
        </p:blipFill>
        <p:spPr>
          <a:xfrm>
            <a:off x="67527" y="2600341"/>
            <a:ext cx="11569266" cy="4317072"/>
          </a:xfrm>
          <a:prstGeom prst="rect">
            <a:avLst/>
          </a:prstGeom>
        </p:spPr>
      </p:pic>
      <p:pic>
        <p:nvPicPr>
          <p:cNvPr id="7" name="Object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40" y="1045226"/>
            <a:ext cx="4147090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77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" y="2267953"/>
            <a:ext cx="9525000" cy="5686425"/>
          </a:xfrm>
          <a:prstGeom prst="rect">
            <a:avLst/>
          </a:prstGeom>
        </p:spPr>
      </p:pic>
      <p:pic>
        <p:nvPicPr>
          <p:cNvPr id="10" name="Object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59" y="1045226"/>
            <a:ext cx="4147090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52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10" name="Object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59" y="1045226"/>
            <a:ext cx="4147090" cy="15270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78" y="2194429"/>
            <a:ext cx="7763250" cy="571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5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292" y="702802"/>
            <a:ext cx="7022449" cy="17099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839" y="628507"/>
            <a:ext cx="3603736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16" y="2619899"/>
            <a:ext cx="9633204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68" y="232029"/>
            <a:ext cx="10850785" cy="1664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1A1470-284C-4623-AF0C-5A068E222F90}"/>
              </a:ext>
            </a:extLst>
          </p:cNvPr>
          <p:cNvSpPr txBox="1"/>
          <p:nvPr/>
        </p:nvSpPr>
        <p:spPr>
          <a:xfrm>
            <a:off x="655368" y="1613648"/>
            <a:ext cx="97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김정호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88E066-06F2-49FE-90CC-1B73C985A039}"/>
              </a:ext>
            </a:extLst>
          </p:cNvPr>
          <p:cNvSpPr txBox="1"/>
          <p:nvPr/>
        </p:nvSpPr>
        <p:spPr>
          <a:xfrm>
            <a:off x="655368" y="2287381"/>
            <a:ext cx="46051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처음 </a:t>
            </a:r>
            <a:r>
              <a:rPr lang="ko-KR" altLang="en-US" sz="1600" dirty="0" err="1">
                <a:solidFill>
                  <a:schemeClr val="bg1"/>
                </a:solidFill>
              </a:rPr>
              <a:t>다뤄보는것들이</a:t>
            </a:r>
            <a:r>
              <a:rPr lang="ko-KR" altLang="en-US" sz="1600" dirty="0">
                <a:solidFill>
                  <a:schemeClr val="bg1"/>
                </a:solidFill>
              </a:rPr>
              <a:t> 많아서 어려웠고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팀원분들이 너무 </a:t>
            </a:r>
            <a:r>
              <a:rPr lang="ko-KR" altLang="en-US" sz="1600" dirty="0" err="1">
                <a:solidFill>
                  <a:schemeClr val="bg1"/>
                </a:solidFill>
              </a:rPr>
              <a:t>고생해주셔서</a:t>
            </a:r>
            <a:r>
              <a:rPr lang="ko-KR" altLang="en-US" sz="1600" dirty="0">
                <a:solidFill>
                  <a:schemeClr val="bg1"/>
                </a:solidFill>
              </a:rPr>
              <a:t> 마무리가 가능했습니다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더 열심히 다음 프로젝트 준비를 하겠습니다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0CA163-D6A4-409B-A300-D6CBF437E04D}"/>
              </a:ext>
            </a:extLst>
          </p:cNvPr>
          <p:cNvSpPr txBox="1"/>
          <p:nvPr/>
        </p:nvSpPr>
        <p:spPr>
          <a:xfrm>
            <a:off x="10136818" y="1613648"/>
            <a:ext cx="97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이윤재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A9E8D01-55B4-42B5-B424-7262D92357CA}"/>
              </a:ext>
            </a:extLst>
          </p:cNvPr>
          <p:cNvSpPr txBox="1"/>
          <p:nvPr/>
        </p:nvSpPr>
        <p:spPr>
          <a:xfrm>
            <a:off x="6444149" y="2287381"/>
            <a:ext cx="46051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맨땅에 </a:t>
            </a:r>
            <a:r>
              <a:rPr lang="ko-KR" altLang="en-US" sz="1600" dirty="0" err="1">
                <a:solidFill>
                  <a:schemeClr val="bg1"/>
                </a:solidFill>
              </a:rPr>
              <a:t>헤딩하는격으로</a:t>
            </a:r>
            <a:r>
              <a:rPr lang="ko-KR" altLang="en-US" sz="1600" dirty="0">
                <a:solidFill>
                  <a:schemeClr val="bg1"/>
                </a:solidFill>
              </a:rPr>
              <a:t> 시작한 프로젝트였기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때문에 많이 힘들었지만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다른 팀원들 모두 열심히 </a:t>
            </a:r>
            <a:r>
              <a:rPr lang="ko-KR" altLang="en-US" sz="1600" dirty="0" err="1">
                <a:solidFill>
                  <a:schemeClr val="bg1"/>
                </a:solidFill>
              </a:rPr>
              <a:t>해주셔서</a:t>
            </a:r>
            <a:r>
              <a:rPr lang="ko-KR" altLang="en-US" sz="1600" dirty="0">
                <a:solidFill>
                  <a:schemeClr val="bg1"/>
                </a:solidFill>
              </a:rPr>
              <a:t> 도움이 많이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되었습니다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1276F68-800E-4DB5-88C2-7D28E229C673}"/>
              </a:ext>
            </a:extLst>
          </p:cNvPr>
          <p:cNvSpPr txBox="1"/>
          <p:nvPr/>
        </p:nvSpPr>
        <p:spPr>
          <a:xfrm>
            <a:off x="655368" y="4967906"/>
            <a:ext cx="97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이현범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1850436-1952-46E3-84FE-4CA3D0D99985}"/>
              </a:ext>
            </a:extLst>
          </p:cNvPr>
          <p:cNvSpPr txBox="1"/>
          <p:nvPr/>
        </p:nvSpPr>
        <p:spPr>
          <a:xfrm>
            <a:off x="655368" y="5734299"/>
            <a:ext cx="4723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사전지식이 거의 없는 상태여서 구현이 많이 힘들었지만 어떻게든 </a:t>
            </a:r>
            <a:r>
              <a:rPr lang="ko-KR" altLang="en-US" sz="1600" dirty="0" smtClean="0">
                <a:solidFill>
                  <a:schemeClr val="bg1"/>
                </a:solidFill>
              </a:rPr>
              <a:t>한 것 같다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팀장으로써 거의 </a:t>
            </a:r>
            <a:r>
              <a:rPr lang="ko-KR" altLang="en-US" sz="1600" dirty="0" smtClean="0">
                <a:solidFill>
                  <a:schemeClr val="bg1"/>
                </a:solidFill>
              </a:rPr>
              <a:t>한 게 </a:t>
            </a:r>
            <a:r>
              <a:rPr lang="ko-KR" altLang="en-US" sz="1600" dirty="0">
                <a:solidFill>
                  <a:schemeClr val="bg1"/>
                </a:solidFill>
              </a:rPr>
              <a:t>없는데 열심히 해준 팀원들에게 고마운 마음 뿐이다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C9E07C4-53EF-470E-9687-D00A45CD42B3}"/>
              </a:ext>
            </a:extLst>
          </p:cNvPr>
          <p:cNvSpPr txBox="1"/>
          <p:nvPr/>
        </p:nvSpPr>
        <p:spPr>
          <a:xfrm>
            <a:off x="10136818" y="4967906"/>
            <a:ext cx="97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한유정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850436-1952-46E3-84FE-4CA3D0D99985}"/>
              </a:ext>
            </a:extLst>
          </p:cNvPr>
          <p:cNvSpPr txBox="1"/>
          <p:nvPr/>
        </p:nvSpPr>
        <p:spPr>
          <a:xfrm>
            <a:off x="6444149" y="5603667"/>
            <a:ext cx="4723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데이터 수집과 저장에 관한 새로운 기술들을 적용하는 프로젝트에 참여 할 생각에 들떴지만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생각 이상으로 적용하는 것이 어려웠다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그래서 이번 프로젝트에서 함께 참여하는 느낌이 적어서 아쉽고 미안한 마음이 컸다</a:t>
            </a:r>
            <a:r>
              <a:rPr lang="en-US" altLang="ko-KR" sz="1600" dirty="0" smtClean="0">
                <a:solidFill>
                  <a:schemeClr val="bg1"/>
                </a:solidFill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</a:rPr>
              <a:t>또 한편으로는 열심히 해주는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팀원분들</a:t>
            </a:r>
            <a:r>
              <a:rPr lang="ko-KR" altLang="en-US" sz="1600" dirty="0" smtClean="0">
                <a:solidFill>
                  <a:schemeClr val="bg1"/>
                </a:solidFill>
              </a:rPr>
              <a:t> 모두에게 존경심도 들었다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그리고 </a:t>
            </a:r>
            <a:r>
              <a:rPr lang="ko-KR" altLang="en-US" sz="1600" dirty="0" smtClean="0">
                <a:solidFill>
                  <a:schemeClr val="bg1"/>
                </a:solidFill>
              </a:rPr>
              <a:t>어렵게 따라 가면서 데이터 수집과 저장의 과정에 대한 개념 이해를 많이 할 수 있어서 좋았다</a:t>
            </a:r>
            <a:r>
              <a:rPr lang="en-US" altLang="ko-KR" sz="1600" dirty="0" smtClean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58914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807" y="5850731"/>
            <a:ext cx="8397907" cy="221284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583" y="241030"/>
            <a:ext cx="9694355" cy="154533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921" y="1230154"/>
            <a:ext cx="8394335" cy="3030665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340" y="3277267"/>
            <a:ext cx="10831640" cy="30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30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84" y="1146000"/>
            <a:ext cx="7235904" cy="152704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965" y="2180844"/>
            <a:ext cx="5867448" cy="169164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506" y="3839766"/>
            <a:ext cx="2144982" cy="13716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889" y="4442127"/>
            <a:ext cx="2989088" cy="15727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593" y="3839766"/>
            <a:ext cx="2144982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2541" y="4442127"/>
            <a:ext cx="2989088" cy="157276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5128" y="3839766"/>
            <a:ext cx="2144982" cy="137160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553" y="3839766"/>
            <a:ext cx="2144982" cy="137160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070" y="4442127"/>
            <a:ext cx="2989088" cy="124358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3075" y="4442127"/>
            <a:ext cx="2989088" cy="124358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2168" y="1278731"/>
            <a:ext cx="3603736" cy="1188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868" y="983552"/>
            <a:ext cx="7235904" cy="16184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174" y="3405997"/>
            <a:ext cx="1904667" cy="15727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884" y="3129534"/>
            <a:ext cx="2587752" cy="223113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813" y="4446270"/>
            <a:ext cx="1904667" cy="15727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4075" y="3074670"/>
            <a:ext cx="1904667" cy="157276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0626" y="4393549"/>
            <a:ext cx="2106978" cy="157276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0626" y="5795867"/>
            <a:ext cx="2262711" cy="157276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169" y="3405997"/>
            <a:ext cx="1904667" cy="1572768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5250" y="35154"/>
            <a:ext cx="2796270" cy="33472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604" y="994553"/>
            <a:ext cx="3603736" cy="1188720"/>
          </a:xfrm>
          <a:prstGeom prst="rect">
            <a:avLst/>
          </a:prstGeom>
        </p:spPr>
      </p:pic>
      <p:pic>
        <p:nvPicPr>
          <p:cNvPr id="5" name="Object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077" y="376224"/>
            <a:ext cx="7235904" cy="1481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9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77" y="376224"/>
            <a:ext cx="7235904" cy="14813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041" y="1400961"/>
            <a:ext cx="768096" cy="4066080"/>
          </a:xfrm>
          <a:prstGeom prst="rect">
            <a:avLst/>
          </a:prstGeom>
        </p:spPr>
      </p:pic>
      <p:pic>
        <p:nvPicPr>
          <p:cNvPr id="6" name="Object 2" descr="preencoded.png"/>
          <p:cNvPicPr>
            <a:picLocks noChangeAspect="1"/>
          </p:cNvPicPr>
          <p:nvPr/>
        </p:nvPicPr>
        <p:blipFill rotWithShape="1">
          <a:blip r:embed="rId6"/>
          <a:srcRect r="58531"/>
          <a:stretch/>
        </p:blipFill>
        <p:spPr>
          <a:xfrm>
            <a:off x="3027355" y="707411"/>
            <a:ext cx="1995720" cy="9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0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cxnSp>
        <p:nvCxnSpPr>
          <p:cNvPr id="55" name="구부러진 연결선 54"/>
          <p:cNvCxnSpPr/>
          <p:nvPr/>
        </p:nvCxnSpPr>
        <p:spPr>
          <a:xfrm rot="5400000" flipH="1" flipV="1">
            <a:off x="8237908" y="2224490"/>
            <a:ext cx="1003462" cy="79477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68" y="484918"/>
            <a:ext cx="10850785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928" y="10144"/>
            <a:ext cx="3603736" cy="1188720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6059205" y="3918857"/>
            <a:ext cx="3794504" cy="3220684"/>
          </a:xfrm>
          <a:prstGeom prst="roundRect">
            <a:avLst/>
          </a:prstGeom>
          <a:solidFill>
            <a:srgbClr val="F7F7F7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39925" y="4278314"/>
            <a:ext cx="2435221" cy="169277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/>
              <a:t>- Spark </a:t>
            </a:r>
            <a:r>
              <a:rPr lang="en-US" altLang="ko-KR" sz="1400" b="1" dirty="0" err="1">
                <a:noFill/>
              </a:rPr>
              <a:t>zzz</a:t>
            </a:r>
            <a:endParaRPr lang="en-US" altLang="ko-KR" sz="1600" b="1" dirty="0">
              <a:noFill/>
            </a:endParaRPr>
          </a:p>
          <a:p>
            <a:pPr algn="ctr"/>
            <a:r>
              <a:rPr lang="en-US" altLang="ko-KR" sz="1600" b="1" dirty="0"/>
              <a:t>- Structure</a:t>
            </a:r>
            <a:br>
              <a:rPr lang="en-US" altLang="ko-KR" sz="1600" b="1" dirty="0"/>
            </a:br>
            <a:r>
              <a:rPr lang="en-US" altLang="ko-KR" sz="1600" b="1" dirty="0"/>
              <a:t>streaming</a:t>
            </a:r>
          </a:p>
          <a:p>
            <a:pPr algn="ctr"/>
            <a:endParaRPr lang="en-US" altLang="ko-KR" sz="1050" b="1" dirty="0"/>
          </a:p>
          <a:p>
            <a:pPr algn="ctr"/>
            <a:endParaRPr lang="en-US" altLang="ko-KR" sz="1600" b="1" dirty="0"/>
          </a:p>
        </p:txBody>
      </p:sp>
      <p:sp>
        <p:nvSpPr>
          <p:cNvPr id="8" name="직사각형 7"/>
          <p:cNvSpPr/>
          <p:nvPr/>
        </p:nvSpPr>
        <p:spPr>
          <a:xfrm>
            <a:off x="6399489" y="6281273"/>
            <a:ext cx="869787" cy="64633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Node</a:t>
            </a:r>
            <a:endParaRPr lang="ko-KR" altLang="en-US" b="1" dirty="0"/>
          </a:p>
        </p:txBody>
      </p:sp>
      <p:sp>
        <p:nvSpPr>
          <p:cNvPr id="9" name="오른쪽 화살표 8"/>
          <p:cNvSpPr/>
          <p:nvPr/>
        </p:nvSpPr>
        <p:spPr>
          <a:xfrm>
            <a:off x="4596519" y="5019912"/>
            <a:ext cx="1943406" cy="54091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18783" y="6275722"/>
            <a:ext cx="869787" cy="64633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Node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8477708" y="6275722"/>
            <a:ext cx="869787" cy="64633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Node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7449932" y="5535764"/>
            <a:ext cx="688202" cy="36933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HDFS</a:t>
            </a:r>
            <a:endParaRPr lang="ko-KR" altLang="en-US" b="1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7093777" y="5998050"/>
            <a:ext cx="356155" cy="20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853676" y="5998050"/>
            <a:ext cx="0" cy="24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8247038" y="5976201"/>
            <a:ext cx="393669" cy="21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344246" y="4473157"/>
            <a:ext cx="3340384" cy="2646461"/>
            <a:chOff x="2255211" y="4349228"/>
            <a:chExt cx="3705628" cy="2646461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255211" y="4729007"/>
              <a:ext cx="3705628" cy="2266682"/>
            </a:xfrm>
            <a:prstGeom prst="roundRect">
              <a:avLst/>
            </a:prstGeom>
            <a:solidFill>
              <a:srgbClr val="F7F7F7"/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56286" y="5182363"/>
              <a:ext cx="1737464" cy="36933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Kafka Broker1</a:t>
              </a:r>
              <a:endParaRPr lang="ko-KR" altLang="en-US" b="1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456285" y="6140961"/>
              <a:ext cx="1737464" cy="36933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Kafka Broker3</a:t>
              </a:r>
              <a:endParaRPr lang="ko-KR" altLang="en-US" b="1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456285" y="5677682"/>
              <a:ext cx="1737463" cy="36933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Kafka Broker2</a:t>
              </a:r>
              <a:endParaRPr lang="ko-KR" altLang="en-US" b="1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333102" y="5432436"/>
              <a:ext cx="1351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Zookeeper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39332" y="4349228"/>
              <a:ext cx="175067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Kafka</a:t>
              </a:r>
            </a:p>
            <a:p>
              <a:pPr algn="ctr"/>
              <a:endParaRPr lang="en-US" altLang="ko-KR" sz="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(Kafka Cluster)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7056499" y="3554349"/>
            <a:ext cx="17999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Kafka </a:t>
            </a:r>
            <a:r>
              <a:rPr lang="en-US" altLang="ko-KR" b="1" dirty="0"/>
              <a:t>Consumer</a:t>
            </a:r>
          </a:p>
          <a:p>
            <a:pPr algn="ctr"/>
            <a:r>
              <a:rPr lang="en-US" altLang="ko-KR" sz="400" b="1" dirty="0"/>
              <a:t/>
            </a:r>
            <a:br>
              <a:rPr lang="en-US" altLang="ko-KR" sz="400" b="1" dirty="0"/>
            </a:br>
            <a:r>
              <a:rPr lang="en-US" altLang="ko-KR" b="1" dirty="0"/>
              <a:t>(</a:t>
            </a:r>
            <a:r>
              <a:rPr lang="en-US" altLang="ko-KR" b="1" dirty="0" err="1"/>
              <a:t>Hadoop</a:t>
            </a:r>
            <a:r>
              <a:rPr lang="en-US" altLang="ko-KR" b="1" dirty="0"/>
              <a:t> Cluster)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24337" y="5099160"/>
            <a:ext cx="12847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Spark</a:t>
            </a:r>
          </a:p>
          <a:p>
            <a:pPr algn="ctr"/>
            <a:r>
              <a:rPr lang="en-US" altLang="ko-KR" b="1" dirty="0"/>
              <a:t>structure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/>
              <a:t>streaming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 rot="5400000">
            <a:off x="814083" y="3654932"/>
            <a:ext cx="2189049" cy="54091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975146" y="4249072"/>
            <a:ext cx="7770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Master</a:t>
            </a:r>
            <a:endParaRPr lang="ko-KR" altLang="en-US" sz="1400" b="1" dirty="0"/>
          </a:p>
        </p:txBody>
      </p:sp>
      <p:sp>
        <p:nvSpPr>
          <p:cNvPr id="26" name="직사각형 25"/>
          <p:cNvSpPr/>
          <p:nvPr/>
        </p:nvSpPr>
        <p:spPr>
          <a:xfrm>
            <a:off x="8912601" y="5919981"/>
            <a:ext cx="892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Workers</a:t>
            </a:r>
            <a:endParaRPr lang="ko-KR" altLang="en-US" sz="1400" b="1" dirty="0"/>
          </a:p>
        </p:txBody>
      </p:sp>
      <p:sp>
        <p:nvSpPr>
          <p:cNvPr id="6" name="직사각형 5"/>
          <p:cNvSpPr/>
          <p:nvPr/>
        </p:nvSpPr>
        <p:spPr>
          <a:xfrm>
            <a:off x="2466910" y="3399853"/>
            <a:ext cx="1050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Producer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70863" y="3371012"/>
            <a:ext cx="1205066" cy="97235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NEW DATA</a:t>
            </a:r>
            <a:endParaRPr lang="ko-KR" altLang="en-US" sz="24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69702" y="2900866"/>
            <a:ext cx="2594044" cy="400110"/>
          </a:xfrm>
          <a:prstGeom prst="rect">
            <a:avLst/>
          </a:prstGeom>
          <a:solidFill>
            <a:srgbClr val="8FAAD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Local Server: test</a:t>
            </a:r>
            <a:endParaRPr lang="ko-KR" alt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8844552" y="1436009"/>
            <a:ext cx="1699246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AWS Server: </a:t>
            </a:r>
          </a:p>
          <a:p>
            <a:pPr algn="ctr"/>
            <a:r>
              <a:rPr lang="en-US" altLang="ko-KR" sz="2000" b="1" dirty="0"/>
              <a:t>emulation</a:t>
            </a:r>
            <a:endParaRPr lang="ko-KR" altLang="en-US" sz="2000" b="1" dirty="0"/>
          </a:p>
        </p:txBody>
      </p:sp>
      <p:pic>
        <p:nvPicPr>
          <p:cNvPr id="56" name="Picture 2" descr="초보를 위한 도커 안내서 - 도커란 무엇인가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57" y="2426748"/>
            <a:ext cx="1419503" cy="12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9665" y="2443741"/>
            <a:ext cx="395178" cy="392219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8956017" y="2802043"/>
            <a:ext cx="9531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CCCCCC"/>
                </a:solidFill>
              </a:rPr>
              <a:t>WinSCP</a:t>
            </a:r>
            <a:endParaRPr lang="ko-KR" altLang="en-US" sz="1600" dirty="0">
              <a:solidFill>
                <a:srgbClr val="CCCCCC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903" y="5411199"/>
            <a:ext cx="1225537" cy="654312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181" y="6106213"/>
            <a:ext cx="1264974" cy="60768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5710" y="4781009"/>
            <a:ext cx="930416" cy="8052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11" y="1832179"/>
            <a:ext cx="6419850" cy="6115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970" y="3769354"/>
            <a:ext cx="6296025" cy="3981450"/>
          </a:xfrm>
          <a:prstGeom prst="rect">
            <a:avLst/>
          </a:prstGeom>
          <a:ln w="38100">
            <a:solidFill>
              <a:srgbClr val="B5D2EB"/>
            </a:solidFill>
          </a:ln>
        </p:spPr>
      </p:pic>
      <p:pic>
        <p:nvPicPr>
          <p:cNvPr id="8" name="Object 4" descr="preencoded.png"/>
          <p:cNvPicPr>
            <a:picLocks noChangeAspect="1"/>
          </p:cNvPicPr>
          <p:nvPr/>
        </p:nvPicPr>
        <p:blipFill rotWithShape="1">
          <a:blip r:embed="rId8"/>
          <a:srcRect l="51370" t="21854" r="13310" b="49910"/>
          <a:stretch/>
        </p:blipFill>
        <p:spPr>
          <a:xfrm>
            <a:off x="925971" y="1215027"/>
            <a:ext cx="2498272" cy="60415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359022" y="1215027"/>
            <a:ext cx="2085037" cy="817276"/>
            <a:chOff x="2046092" y="4348694"/>
            <a:chExt cx="4680847" cy="1554214"/>
          </a:xfrm>
        </p:grpSpPr>
        <p:pic>
          <p:nvPicPr>
            <p:cNvPr id="10" name="Object 6" descr="preencoded.png"/>
            <p:cNvPicPr>
              <a:picLocks noChangeAspect="1"/>
            </p:cNvPicPr>
            <p:nvPr/>
          </p:nvPicPr>
          <p:blipFill rotWithShape="1">
            <a:blip r:embed="rId9"/>
            <a:srcRect l="57790" r="35284"/>
            <a:stretch/>
          </p:blipFill>
          <p:spPr>
            <a:xfrm>
              <a:off x="3321805" y="4375860"/>
              <a:ext cx="489857" cy="1527048"/>
            </a:xfrm>
            <a:prstGeom prst="rect">
              <a:avLst/>
            </a:prstGeom>
          </p:spPr>
        </p:pic>
        <p:pic>
          <p:nvPicPr>
            <p:cNvPr id="11" name="Object 5" descr="preencoded.png"/>
            <p:cNvPicPr>
              <a:picLocks noChangeAspect="1"/>
            </p:cNvPicPr>
            <p:nvPr/>
          </p:nvPicPr>
          <p:blipFill rotWithShape="1">
            <a:blip r:embed="rId10"/>
            <a:srcRect l="17659" r="64104"/>
            <a:stretch/>
          </p:blipFill>
          <p:spPr>
            <a:xfrm>
              <a:off x="2046092" y="4373407"/>
              <a:ext cx="1289957" cy="1527048"/>
            </a:xfrm>
            <a:prstGeom prst="rect">
              <a:avLst/>
            </a:prstGeom>
          </p:spPr>
        </p:pic>
        <p:pic>
          <p:nvPicPr>
            <p:cNvPr id="12" name="Object 13" descr="preencoded.png"/>
            <p:cNvPicPr>
              <a:picLocks noChangeAspect="1"/>
            </p:cNvPicPr>
            <p:nvPr/>
          </p:nvPicPr>
          <p:blipFill rotWithShape="1">
            <a:blip r:embed="rId11"/>
            <a:srcRect l="10593" r="57908"/>
            <a:stretch/>
          </p:blipFill>
          <p:spPr>
            <a:xfrm>
              <a:off x="3811662" y="4348694"/>
              <a:ext cx="1306286" cy="1527048"/>
            </a:xfrm>
            <a:prstGeom prst="rect">
              <a:avLst/>
            </a:prstGeom>
          </p:spPr>
        </p:pic>
        <p:pic>
          <p:nvPicPr>
            <p:cNvPr id="13" name="Object 15" descr="preencoded.png"/>
            <p:cNvPicPr>
              <a:picLocks noChangeAspect="1"/>
            </p:cNvPicPr>
            <p:nvPr/>
          </p:nvPicPr>
          <p:blipFill rotWithShape="1">
            <a:blip r:embed="rId12"/>
            <a:srcRect l="12780" r="59264"/>
            <a:stretch/>
          </p:blipFill>
          <p:spPr>
            <a:xfrm>
              <a:off x="5567610" y="4349388"/>
              <a:ext cx="1159329" cy="1527048"/>
            </a:xfrm>
            <a:prstGeom prst="rect">
              <a:avLst/>
            </a:prstGeom>
          </p:spPr>
        </p:pic>
        <p:pic>
          <p:nvPicPr>
            <p:cNvPr id="14" name="Object 6" descr="preencoded.png"/>
            <p:cNvPicPr>
              <a:picLocks noChangeAspect="1"/>
            </p:cNvPicPr>
            <p:nvPr/>
          </p:nvPicPr>
          <p:blipFill rotWithShape="1">
            <a:blip r:embed="rId9"/>
            <a:srcRect l="57790" r="35284"/>
            <a:stretch/>
          </p:blipFill>
          <p:spPr>
            <a:xfrm>
              <a:off x="5091701" y="4353114"/>
              <a:ext cx="489857" cy="152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28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 rotWithShape="1">
          <a:blip r:embed="rId4"/>
          <a:srcRect l="16275" r="22328"/>
          <a:stretch/>
        </p:blipFill>
        <p:spPr>
          <a:xfrm>
            <a:off x="93215" y="72271"/>
            <a:ext cx="6662057" cy="166420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0" y="-202236"/>
            <a:ext cx="3603736" cy="11887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389" y="2248289"/>
            <a:ext cx="6743700" cy="2514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21" y="5875160"/>
            <a:ext cx="9344025" cy="1362075"/>
          </a:xfrm>
          <a:prstGeom prst="rect">
            <a:avLst/>
          </a:prstGeom>
        </p:spPr>
      </p:pic>
      <p:pic>
        <p:nvPicPr>
          <p:cNvPr id="11" name="Object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5114" y="1097344"/>
            <a:ext cx="7073313" cy="1527048"/>
          </a:xfrm>
          <a:prstGeom prst="rect">
            <a:avLst/>
          </a:prstGeom>
        </p:spPr>
      </p:pic>
      <p:pic>
        <p:nvPicPr>
          <p:cNvPr id="12" name="Object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121" y="4761203"/>
            <a:ext cx="7073313" cy="15270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205</Words>
  <Application>Microsoft Office PowerPoint</Application>
  <PresentationFormat>사용자 지정</PresentationFormat>
  <Paragraphs>73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야수의 심장</dc:title>
  <dc:subject>Presentation</dc:subject>
  <dc:creator>mangoboard.net_11170456</dc:creator>
  <cp:lastModifiedBy>Windows 사용자</cp:lastModifiedBy>
  <cp:revision>24</cp:revision>
  <dcterms:created xsi:type="dcterms:W3CDTF">2021-08-20T00:39:07Z</dcterms:created>
  <dcterms:modified xsi:type="dcterms:W3CDTF">2021-08-20T05:01:05Z</dcterms:modified>
</cp:coreProperties>
</file>